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430" r:id="rId3"/>
    <p:sldId id="320" r:id="rId4"/>
    <p:sldId id="432" r:id="rId5"/>
    <p:sldId id="431" r:id="rId6"/>
    <p:sldId id="433" r:id="rId7"/>
    <p:sldId id="324" r:id="rId8"/>
    <p:sldId id="331" r:id="rId9"/>
    <p:sldId id="323" r:id="rId10"/>
    <p:sldId id="326" r:id="rId11"/>
    <p:sldId id="322" r:id="rId12"/>
    <p:sldId id="327" r:id="rId13"/>
    <p:sldId id="328" r:id="rId14"/>
    <p:sldId id="434" r:id="rId15"/>
    <p:sldId id="330" r:id="rId16"/>
    <p:sldId id="329" r:id="rId17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0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3">
            <a:extLst>
              <a:ext uri="{FF2B5EF4-FFF2-40B4-BE49-F238E27FC236}">
                <a16:creationId xmlns:a16="http://schemas.microsoft.com/office/drawing/2014/main" id="{DF4DD78B-A88A-49FC-BDC1-9B4FA1FEB370}"/>
              </a:ext>
            </a:extLst>
          </p:cNvPr>
          <p:cNvGrpSpPr>
            <a:grpSpLocks/>
          </p:cNvGrpSpPr>
          <p:nvPr/>
        </p:nvGrpSpPr>
        <p:grpSpPr bwMode="auto">
          <a:xfrm>
            <a:off x="1" y="2422527"/>
            <a:ext cx="9155113" cy="4435475"/>
            <a:chOff x="0" y="1526"/>
            <a:chExt cx="5767" cy="2794"/>
          </a:xfrm>
        </p:grpSpPr>
        <p:sp>
          <p:nvSpPr>
            <p:cNvPr id="5" name="Rectangle 29">
              <a:extLst>
                <a:ext uri="{FF2B5EF4-FFF2-40B4-BE49-F238E27FC236}">
                  <a16:creationId xmlns:a16="http://schemas.microsoft.com/office/drawing/2014/main" id="{0F00BA43-A089-47F6-964A-92D237492D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3" y="3161"/>
              <a:ext cx="1837" cy="784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6" name="Rectangle 30">
              <a:extLst>
                <a:ext uri="{FF2B5EF4-FFF2-40B4-BE49-F238E27FC236}">
                  <a16:creationId xmlns:a16="http://schemas.microsoft.com/office/drawing/2014/main" id="{1AE62279-20F9-4AC2-B76F-0AE50D94A0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2"/>
              <a:ext cx="5760" cy="37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7" name="Rectangle 31">
              <a:extLst>
                <a:ext uri="{FF2B5EF4-FFF2-40B4-BE49-F238E27FC236}">
                  <a16:creationId xmlns:a16="http://schemas.microsoft.com/office/drawing/2014/main" id="{F0D1E05D-C32C-4A53-8230-9219D74AB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161"/>
              <a:ext cx="3925" cy="784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8" name="Rectangle 32">
              <a:extLst>
                <a:ext uri="{FF2B5EF4-FFF2-40B4-BE49-F238E27FC236}">
                  <a16:creationId xmlns:a16="http://schemas.microsoft.com/office/drawing/2014/main" id="{9D705C5D-0EA7-47FD-9C3D-5963163D9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" y="1526"/>
              <a:ext cx="822" cy="839"/>
            </a:xfrm>
            <a:prstGeom prst="rect">
              <a:avLst/>
            </a:prstGeom>
            <a:solidFill>
              <a:srgbClr val="306F9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9" name="Rectangle 34">
              <a:extLst>
                <a:ext uri="{FF2B5EF4-FFF2-40B4-BE49-F238E27FC236}">
                  <a16:creationId xmlns:a16="http://schemas.microsoft.com/office/drawing/2014/main" id="{C38BA001-9A29-4E23-BEB2-120DB1F9E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526"/>
              <a:ext cx="4934" cy="839"/>
            </a:xfrm>
            <a:prstGeom prst="rect">
              <a:avLst/>
            </a:prstGeom>
            <a:solidFill>
              <a:srgbClr val="F3F5F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" name="Rectangle 33">
              <a:extLst>
                <a:ext uri="{FF2B5EF4-FFF2-40B4-BE49-F238E27FC236}">
                  <a16:creationId xmlns:a16="http://schemas.microsoft.com/office/drawing/2014/main" id="{6BA2C2E2-6CE1-4233-BFF5-66FA779A3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2366"/>
              <a:ext cx="3368" cy="7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graphicFrame>
          <p:nvGraphicFramePr>
            <p:cNvPr id="11" name="Object 52">
              <a:extLst>
                <a:ext uri="{FF2B5EF4-FFF2-40B4-BE49-F238E27FC236}">
                  <a16:creationId xmlns:a16="http://schemas.microsoft.com/office/drawing/2014/main" id="{58A2EDC2-5208-44C3-8ABE-FEA2CE2075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54" y="2364"/>
            <a:ext cx="2013" cy="7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60" name="Image" r:id="rId3" imgW="4228571" imgH="1676190" progId="Photoshop.Image.9">
                    <p:embed/>
                  </p:oleObj>
                </mc:Choice>
                <mc:Fallback>
                  <p:oleObj name="Image" r:id="rId3" imgW="4228571" imgH="1676190" progId="Photoshop.Image.9">
                    <p:embed/>
                    <p:pic>
                      <p:nvPicPr>
                        <p:cNvPr id="11" name="Object 52">
                          <a:extLst>
                            <a:ext uri="{FF2B5EF4-FFF2-40B4-BE49-F238E27FC236}">
                              <a16:creationId xmlns:a16="http://schemas.microsoft.com/office/drawing/2014/main" id="{58A2EDC2-5208-44C3-8ABE-FEA2CE2075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54" y="2364"/>
                          <a:ext cx="2013" cy="79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Grafik 21">
            <a:extLst>
              <a:ext uri="{FF2B5EF4-FFF2-40B4-BE49-F238E27FC236}">
                <a16:creationId xmlns:a16="http://schemas.microsoft.com/office/drawing/2014/main" id="{5F527149-51F8-469D-B239-369F720295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26" y="282577"/>
            <a:ext cx="2698750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68313" y="2419352"/>
            <a:ext cx="7199312" cy="1514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468314" y="4003675"/>
            <a:ext cx="4679950" cy="1512888"/>
          </a:xfrm>
        </p:spPr>
        <p:txBody>
          <a:bodyPr/>
          <a:lstStyle>
            <a:lvl1pPr marL="180975" indent="1588">
              <a:buFontTx/>
              <a:buNone/>
              <a:defRPr sz="1800"/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00EC855F-7248-44A7-94AE-28E22B3DF7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fld id="{03C69639-9897-48EB-B7C5-6F9B9202BDB2}" type="datetimeFigureOut">
              <a:rPr lang="de-DE" smtClean="0"/>
              <a:t>05.07.2023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29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09A2D4C-7BBD-48EC-AE4D-100B6F0DB10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1FB0A1E-E5CC-4FB4-A01B-73570C24AE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21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15114" y="274638"/>
            <a:ext cx="2071687" cy="574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5288" y="274638"/>
            <a:ext cx="6067425" cy="574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CCF7952-D2B3-4965-9077-7711F0C3197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B2857CA-C485-4223-909D-D137A76EDC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677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9CC1135-2437-4149-AFE1-A82AEB133A4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8EBE996-B1D8-40BA-8DB4-677A5994E14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0A00355-2D87-4C89-B096-59F87D57F6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1438D8-9342-4C0C-8144-8F6F689AEE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915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5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86288" y="1971675"/>
            <a:ext cx="4038600" cy="40497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8D8AAD-6E7C-4B24-AC07-B0F35B39C3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39EC4E7-AF5E-465F-8DF8-C294A34FFFC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79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D6D31-46E2-48FD-BF76-22623E713E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5A7C62B-6EC8-42A0-9D16-05F2D76994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029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F0BA7F3-C8D7-46A3-A9A0-D55418D8AD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CBFD972-A234-4481-858A-2FF3A27D21B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60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F831F754-3EDD-4B9A-B907-3E16A49C49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114E55E-1A0D-4C51-AEF8-96A1AE1C4E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31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A3ABB3-0FA3-4D1B-9BB1-9078B59DB2F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BADDE2A-A115-4378-9A9F-2A5A2C1AAA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70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B285449-9B71-4119-B1C3-B870360C9C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CB9107D-3F05-4105-A719-DE2B4D6949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226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69A81A19-8385-4678-9722-6163372A47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F841A35C-97CC-4B1E-AF67-254474F409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4025" y="1989138"/>
            <a:ext cx="8229600" cy="4049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3D68514-B772-4440-B0EF-5A70FF63798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940425" y="6235700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003366"/>
                </a:solidFill>
                <a:latin typeface="Arial" charset="0"/>
                <a:cs typeface="+mn-cs"/>
              </a:defRPr>
            </a:lvl1pPr>
          </a:lstStyle>
          <a:p>
            <a:endParaRPr lang="de-DE"/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A58EC845-FDFF-4B12-B913-B7D39892A27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23850" y="62325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003366"/>
                </a:solidFill>
              </a:defRPr>
            </a:lvl1pPr>
          </a:lstStyle>
          <a:p>
            <a:fld id="{A07BD1DE-4C2E-43A0-B151-97937DF7F3F2}" type="slidenum">
              <a:rPr lang="de-DE" smtClean="0"/>
              <a:t>‹#›</a:t>
            </a:fld>
            <a:endParaRPr lang="de-DE"/>
          </a:p>
        </p:txBody>
      </p:sp>
      <p:grpSp>
        <p:nvGrpSpPr>
          <p:cNvPr id="1030" name="Group 21">
            <a:extLst>
              <a:ext uri="{FF2B5EF4-FFF2-40B4-BE49-F238E27FC236}">
                <a16:creationId xmlns:a16="http://schemas.microsoft.com/office/drawing/2014/main" id="{0B89C804-CC64-4C7E-AC39-B0373945D267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2438400"/>
            <a:ext cx="9144000" cy="4419600"/>
            <a:chOff x="-2" y="1536"/>
            <a:chExt cx="5760" cy="2784"/>
          </a:xfrm>
        </p:grpSpPr>
        <p:sp>
          <p:nvSpPr>
            <p:cNvPr id="1032" name="Rectangle 15">
              <a:extLst>
                <a:ext uri="{FF2B5EF4-FFF2-40B4-BE49-F238E27FC236}">
                  <a16:creationId xmlns:a16="http://schemas.microsoft.com/office/drawing/2014/main" id="{6D63F74B-EA5D-447E-8D91-3BF4DCA42A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1536"/>
              <a:ext cx="156" cy="817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3" name="Line 13">
              <a:extLst>
                <a:ext uri="{FF2B5EF4-FFF2-40B4-BE49-F238E27FC236}">
                  <a16:creationId xmlns:a16="http://schemas.microsoft.com/office/drawing/2014/main" id="{47D139A5-14BD-45A0-9D82-603CD5E2F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2" y="3953"/>
              <a:ext cx="5760" cy="0"/>
            </a:xfrm>
            <a:prstGeom prst="line">
              <a:avLst/>
            </a:prstGeom>
            <a:noFill/>
            <a:ln w="6350">
              <a:solidFill>
                <a:srgbClr val="E4E5EA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de-DE" sz="1800"/>
            </a:p>
          </p:txBody>
        </p:sp>
        <p:sp>
          <p:nvSpPr>
            <p:cNvPr id="1034" name="Rectangle 16">
              <a:extLst>
                <a:ext uri="{FF2B5EF4-FFF2-40B4-BE49-F238E27FC236}">
                  <a16:creationId xmlns:a16="http://schemas.microsoft.com/office/drawing/2014/main" id="{E418D7F1-D147-41AE-AECB-DB87BF6B42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176"/>
              <a:ext cx="156" cy="778"/>
            </a:xfrm>
            <a:prstGeom prst="rect">
              <a:avLst/>
            </a:prstGeom>
            <a:solidFill>
              <a:srgbClr val="457BA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5" name="Rectangle 17">
              <a:extLst>
                <a:ext uri="{FF2B5EF4-FFF2-40B4-BE49-F238E27FC236}">
                  <a16:creationId xmlns:a16="http://schemas.microsoft.com/office/drawing/2014/main" id="{3DB1B801-C6B4-43E7-BDE0-6F379B779B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3952"/>
              <a:ext cx="156" cy="368"/>
            </a:xfrm>
            <a:prstGeom prst="rect">
              <a:avLst/>
            </a:prstGeom>
            <a:solidFill>
              <a:srgbClr val="E4E5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  <p:sp>
          <p:nvSpPr>
            <p:cNvPr id="1036" name="Rectangle 18">
              <a:extLst>
                <a:ext uri="{FF2B5EF4-FFF2-40B4-BE49-F238E27FC236}">
                  <a16:creationId xmlns:a16="http://schemas.microsoft.com/office/drawing/2014/main" id="{CA9D0E4F-BFCC-4725-AB32-76E6F33C32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" y="2354"/>
              <a:ext cx="156" cy="821"/>
            </a:xfrm>
            <a:prstGeom prst="rect">
              <a:avLst/>
            </a:prstGeom>
            <a:solidFill>
              <a:srgbClr val="9CC1D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de-DE" altLang="de-DE" sz="1800"/>
            </a:p>
          </p:txBody>
        </p:sp>
      </p:grpSp>
      <p:pic>
        <p:nvPicPr>
          <p:cNvPr id="1031" name="Grafik 12">
            <a:extLst>
              <a:ext uri="{FF2B5EF4-FFF2-40B4-BE49-F238E27FC236}">
                <a16:creationId xmlns:a16="http://schemas.microsoft.com/office/drawing/2014/main" id="{ECA80FA3-26D9-42EE-B8DE-D995F2436E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0175" y="6346825"/>
            <a:ext cx="125730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4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4D4D4D"/>
          </a:solidFill>
          <a:latin typeface="Arial" charset="0"/>
        </a:defRPr>
      </a:lvl9pPr>
    </p:titleStyle>
    <p:bodyStyle>
      <a:lvl1pPr marL="342900" indent="-160338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808038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4D4D4D"/>
          </a:solidFill>
          <a:latin typeface="+mn-lt"/>
        </a:defRPr>
      </a:lvl2pPr>
      <a:lvl3pPr marL="1216025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rgbClr val="4D4D4D"/>
          </a:solidFill>
          <a:latin typeface="+mn-lt"/>
        </a:defRPr>
      </a:lvl3pPr>
      <a:lvl4pPr marL="1624013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4D4D4D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C2F1-9DF9-404E-B6D2-F6863027E2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Einführung in die Computerkartographie</a:t>
            </a:r>
            <a:br>
              <a:rPr lang="de-DE" dirty="0"/>
            </a:br>
            <a:r>
              <a:rPr lang="de-DE" i="1" dirty="0"/>
              <a:t>SS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8F6CE-748D-43D3-A49B-E45E853F9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Andreas Schönberg M.Sc.</a:t>
            </a:r>
          </a:p>
        </p:txBody>
      </p:sp>
    </p:spTree>
    <p:extLst>
      <p:ext uri="{BB962C8B-B14F-4D97-AF65-F5344CB8AC3E}">
        <p14:creationId xmlns:p14="http://schemas.microsoft.com/office/powerpoint/2010/main" val="3897718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Problemlösung in </a:t>
            </a:r>
            <a:r>
              <a:rPr lang="de-DE" b="1" dirty="0" err="1">
                <a:solidFill>
                  <a:srgbClr val="C00000"/>
                </a:solidFill>
              </a:rPr>
              <a:t>QGis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579071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Problemstellung in englisch</a:t>
            </a:r>
          </a:p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„QGIS </a:t>
            </a:r>
            <a:r>
              <a:rPr lang="de-DE" dirty="0" err="1">
                <a:solidFill>
                  <a:srgbClr val="003366"/>
                </a:solidFill>
              </a:rPr>
              <a:t>Scalebar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wrong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Richtig „Googlen“</a:t>
            </a: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73930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Wichtige Adressen / Foren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4E18A0F0-0358-4292-A361-A3E1B29BE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452517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Stack Overflow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592DA98-9E79-441C-8419-93C704CC2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35014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1. Das Programm „QGIS“ 2. simple das Problem (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Scalebar</a:t>
            </a:r>
            <a:r>
              <a:rPr lang="de-DE" dirty="0">
                <a:solidFill>
                  <a:srgbClr val="003366"/>
                </a:solidFill>
              </a:rPr>
              <a:t>) + Fehler</a:t>
            </a:r>
          </a:p>
        </p:txBody>
      </p:sp>
      <p:sp>
        <p:nvSpPr>
          <p:cNvPr id="20" name="Text Box 6">
            <a:extLst>
              <a:ext uri="{FF2B5EF4-FFF2-40B4-BE49-F238E27FC236}">
                <a16:creationId xmlns:a16="http://schemas.microsoft.com/office/drawing/2014/main" id="{CD91289D-DCE5-4A9B-B4A2-CA3D16A4B6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9097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„QGIS save </a:t>
            </a:r>
            <a:r>
              <a:rPr lang="de-DE" dirty="0" err="1">
                <a:solidFill>
                  <a:srgbClr val="003366"/>
                </a:solidFill>
              </a:rPr>
              <a:t>layer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to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shp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21" name="Text Box 6">
            <a:extLst>
              <a:ext uri="{FF2B5EF4-FFF2-40B4-BE49-F238E27FC236}">
                <a16:creationId xmlns:a16="http://schemas.microsoft.com/office/drawing/2014/main" id="{DFAAD770-48AA-48E5-A53D-028569EEC1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415027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QGIS.org</a:t>
            </a:r>
          </a:p>
        </p:txBody>
      </p:sp>
      <p:sp>
        <p:nvSpPr>
          <p:cNvPr id="22" name="Text Box 6">
            <a:extLst>
              <a:ext uri="{FF2B5EF4-FFF2-40B4-BE49-F238E27FC236}">
                <a16:creationId xmlns:a16="http://schemas.microsoft.com/office/drawing/2014/main" id="{09501E18-BBDB-4643-AFB1-2782258035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489451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Youtube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(Tutorials)</a:t>
            </a:r>
          </a:p>
        </p:txBody>
      </p:sp>
    </p:spTree>
    <p:extLst>
      <p:ext uri="{BB962C8B-B14F-4D97-AF65-F5344CB8AC3E}">
        <p14:creationId xmlns:p14="http://schemas.microsoft.com/office/powerpoint/2010/main" val="140332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14" grpId="0"/>
      <p:bldP spid="15" grpId="0"/>
      <p:bldP spid="13" grpId="0"/>
      <p:bldP spid="20" grpId="0"/>
      <p:bldP spid="21" grpId="0"/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CSV Format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52591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 err="1">
                <a:solidFill>
                  <a:srgbClr val="003366"/>
                </a:solidFill>
              </a:rPr>
              <a:t>Comma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separated</a:t>
            </a:r>
            <a:r>
              <a:rPr lang="de-DE" dirty="0">
                <a:solidFill>
                  <a:srgbClr val="003366"/>
                </a:solidFill>
              </a:rPr>
              <a:t> </a:t>
            </a:r>
            <a:r>
              <a:rPr lang="de-DE" dirty="0" err="1">
                <a:solidFill>
                  <a:srgbClr val="003366"/>
                </a:solidFill>
              </a:rPr>
              <a:t>values</a:t>
            </a:r>
            <a:endParaRPr lang="de-DE" dirty="0">
              <a:solidFill>
                <a:srgbClr val="003366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CSV</a:t>
            </a: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C9481727-3730-44F1-80EC-5849DC73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93749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Die Werte sind mit einem *,* Komma getrennt</a:t>
            </a: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272737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Typisch:        *;*    */n* (Tabulator)  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Text Box 6">
            <a:extLst>
              <a:ext uri="{FF2B5EF4-FFF2-40B4-BE49-F238E27FC236}">
                <a16:creationId xmlns:a16="http://schemas.microsoft.com/office/drawing/2014/main" id="{74942EB7-C0BA-420D-A914-BC63A7B35E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231579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Es können auch andere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Trenner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(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Seperators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verwendet werden)</a:t>
            </a:r>
          </a:p>
        </p:txBody>
      </p:sp>
    </p:spTree>
    <p:extLst>
      <p:ext uri="{BB962C8B-B14F-4D97-AF65-F5344CB8AC3E}">
        <p14:creationId xmlns:p14="http://schemas.microsoft.com/office/powerpoint/2010/main" val="2223526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29" grpId="0"/>
      <p:bldP spid="30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- CSV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2" y="137181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Recherchieren Sie, wie Sie eine „</a:t>
            </a:r>
            <a:r>
              <a:rPr lang="de-DE" dirty="0" err="1">
                <a:solidFill>
                  <a:srgbClr val="003366"/>
                </a:solidFill>
              </a:rPr>
              <a:t>csv</a:t>
            </a:r>
            <a:r>
              <a:rPr lang="de-DE" dirty="0">
                <a:solidFill>
                  <a:srgbClr val="003366"/>
                </a:solidFill>
              </a:rPr>
              <a:t>“ Datei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einladen können.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91A185CA-631D-4F02-AFD0-9AE270CA4C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2" y="237901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Tipp: Die Datei ist in „UTM Zone 32“ projiziert.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FBF01EBD-8356-4CB0-8CEB-3B2A2E0FBC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2" y="173483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Laden Sie die Datei „class_hunde_utm.csv in </a:t>
            </a:r>
            <a:r>
              <a:rPr lang="de-DE" dirty="0" err="1">
                <a:solidFill>
                  <a:srgbClr val="003366"/>
                </a:solidFill>
              </a:rPr>
              <a:t>Qgis</a:t>
            </a:r>
            <a:r>
              <a:rPr lang="de-DE" dirty="0">
                <a:solidFill>
                  <a:srgbClr val="003366"/>
                </a:solidFill>
              </a:rPr>
              <a:t> ein.</a:t>
            </a:r>
          </a:p>
        </p:txBody>
      </p:sp>
    </p:spTree>
    <p:extLst>
      <p:ext uri="{BB962C8B-B14F-4D97-AF65-F5344CB8AC3E}">
        <p14:creationId xmlns:p14="http://schemas.microsoft.com/office/powerpoint/2010/main" val="304754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Linguistische Karten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34004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Räumliche Verteilung eines Phänomens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C453ED-6D6D-4BBA-80D4-78257E55E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354" y="1709373"/>
            <a:ext cx="6674045" cy="471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6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Legende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340041"/>
            <a:ext cx="331567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„Auto-Update“ ausschalten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95E461-0A7D-4CA1-9C90-C95A4FC27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238" y="1096965"/>
            <a:ext cx="3530560" cy="4675734"/>
          </a:xfrm>
          <a:prstGeom prst="rect">
            <a:avLst/>
          </a:prstGeom>
        </p:spPr>
      </p:pic>
      <p:sp>
        <p:nvSpPr>
          <p:cNvPr id="9" name="Text Box 4">
            <a:extLst>
              <a:ext uri="{FF2B5EF4-FFF2-40B4-BE49-F238E27FC236}">
                <a16:creationId xmlns:a16="http://schemas.microsoft.com/office/drawing/2014/main" id="{E29AA0B8-64A0-4EC7-BA7F-04DF11E06F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3" y="1767783"/>
            <a:ext cx="3769035" cy="1089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(+) – Layer hinzufügen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(-) – Layer oder Eintrag löschen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(^) – Layer Reihenfolge ändern</a:t>
            </a: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9FCB188D-FF5B-41F9-974C-0B8093BD31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2" y="2857312"/>
            <a:ext cx="376903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Gruppieren durch „Gruppe hinzufügen“ und Verschieben</a:t>
            </a: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AF933409-0968-4F83-980C-A9ECEF2C36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1" y="4519016"/>
            <a:ext cx="376903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Wie üblich lassen sich Schriftart,-größe,-farbe ändern.</a:t>
            </a:r>
          </a:p>
        </p:txBody>
      </p:sp>
      <p:sp>
        <p:nvSpPr>
          <p:cNvPr id="12" name="Text Box 4">
            <a:extLst>
              <a:ext uri="{FF2B5EF4-FFF2-40B4-BE49-F238E27FC236}">
                <a16:creationId xmlns:a16="http://schemas.microsoft.com/office/drawing/2014/main" id="{52BB2536-C743-41D8-ABB3-6A8C6A6755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1" y="3694242"/>
            <a:ext cx="376903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„Columns“ organisiert den Aufbau der Legende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D048BAB-13AC-4C70-A7C1-794B7052159D}"/>
              </a:ext>
            </a:extLst>
          </p:cNvPr>
          <p:cNvCxnSpPr>
            <a:cxnSpLocks/>
          </p:cNvCxnSpPr>
          <p:nvPr/>
        </p:nvCxnSpPr>
        <p:spPr>
          <a:xfrm>
            <a:off x="3427970" y="1552982"/>
            <a:ext cx="3456534" cy="18687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EBFD680-9DB4-4874-9CCC-01E162E88CA6}"/>
              </a:ext>
            </a:extLst>
          </p:cNvPr>
          <p:cNvCxnSpPr>
            <a:cxnSpLocks/>
          </p:cNvCxnSpPr>
          <p:nvPr/>
        </p:nvCxnSpPr>
        <p:spPr>
          <a:xfrm>
            <a:off x="3780295" y="2333448"/>
            <a:ext cx="3104209" cy="24383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380AD34-C6E3-4B89-94E3-BCD448944FBA}"/>
              </a:ext>
            </a:extLst>
          </p:cNvPr>
          <p:cNvCxnSpPr>
            <a:cxnSpLocks/>
          </p:cNvCxnSpPr>
          <p:nvPr/>
        </p:nvCxnSpPr>
        <p:spPr>
          <a:xfrm>
            <a:off x="3670702" y="3251760"/>
            <a:ext cx="3526300" cy="15200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D1A4D2C-881A-43EA-AB9C-D2ABD53AEB7D}"/>
              </a:ext>
            </a:extLst>
          </p:cNvPr>
          <p:cNvCxnSpPr>
            <a:cxnSpLocks/>
          </p:cNvCxnSpPr>
          <p:nvPr/>
        </p:nvCxnSpPr>
        <p:spPr>
          <a:xfrm>
            <a:off x="3983200" y="4120714"/>
            <a:ext cx="2901304" cy="12167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340159D-83E8-4AD2-9610-958B57965829}"/>
              </a:ext>
            </a:extLst>
          </p:cNvPr>
          <p:cNvCxnSpPr>
            <a:cxnSpLocks/>
          </p:cNvCxnSpPr>
          <p:nvPr/>
        </p:nvCxnSpPr>
        <p:spPr>
          <a:xfrm>
            <a:off x="3873892" y="4974555"/>
            <a:ext cx="3010612" cy="2029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965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9" grpId="0"/>
      <p:bldP spid="10" grpId="0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Linguistische Karten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1754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Was Sie bisher gelernt haben und </a:t>
            </a:r>
            <a:r>
              <a:rPr lang="de-DE">
                <a:solidFill>
                  <a:srgbClr val="003366"/>
                </a:solidFill>
              </a:rPr>
              <a:t>jetzt schon </a:t>
            </a:r>
            <a:r>
              <a:rPr lang="de-DE" dirty="0">
                <a:solidFill>
                  <a:srgbClr val="003366"/>
                </a:solidFill>
              </a:rPr>
              <a:t>können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B8B946-F002-4097-BCDD-09091DCB4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304" y="1486881"/>
            <a:ext cx="5877392" cy="484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51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>
                <a:solidFill>
                  <a:srgbClr val="C00000"/>
                </a:solidFill>
              </a:rPr>
              <a:t>Übungsaufgabe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4" y="1340041"/>
            <a:ext cx="8507413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die Verteilung des Wortes Hunde („class_hunde_utm.csv“ )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Probieren Sie Farben und Symbole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ZB: Größere Punkte für die weniger dominanten Klassen</a:t>
            </a: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Hellere Farben für die dominante Klasse.</a:t>
            </a:r>
          </a:p>
          <a:p>
            <a:pPr marL="1588">
              <a:spcAft>
                <a:spcPct val="30000"/>
              </a:spcAft>
            </a:pPr>
            <a:endParaRPr lang="de-DE" dirty="0">
              <a:solidFill>
                <a:srgbClr val="003366"/>
              </a:solidFill>
            </a:endParaRPr>
          </a:p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Wenden Sie, was Sie bisher über Kartenerstellung gelernt haben an.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r>
              <a:rPr lang="de-DE" dirty="0">
                <a:solidFill>
                  <a:srgbClr val="003366"/>
                </a:solidFill>
              </a:rPr>
              <a:t>Laden Sie ein DEM herunter, erstellen Sie ein </a:t>
            </a:r>
            <a:r>
              <a:rPr lang="de-DE" dirty="0" err="1">
                <a:solidFill>
                  <a:srgbClr val="003366"/>
                </a:solidFill>
              </a:rPr>
              <a:t>Hillshade</a:t>
            </a:r>
            <a:r>
              <a:rPr lang="de-DE" dirty="0">
                <a:solidFill>
                  <a:srgbClr val="003366"/>
                </a:solidFill>
              </a:rPr>
              <a:t> und oder Höhenlinien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r>
              <a:rPr lang="de-DE" dirty="0">
                <a:solidFill>
                  <a:srgbClr val="003366"/>
                </a:solidFill>
              </a:rPr>
              <a:t>Fügen Sie eine Legende, Maßstabsleiste und Text hinzu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r>
              <a:rPr lang="de-DE" dirty="0">
                <a:solidFill>
                  <a:srgbClr val="003366"/>
                </a:solidFill>
              </a:rPr>
              <a:t>Speichern Sie ihre Karte als Image</a:t>
            </a:r>
          </a:p>
          <a:p>
            <a:pPr marL="285750" indent="-285750">
              <a:spcAft>
                <a:spcPct val="30000"/>
              </a:spcAft>
              <a:buFontTx/>
              <a:buChar char="-"/>
            </a:pPr>
            <a:endParaRPr lang="de-DE" dirty="0">
              <a:solidFill>
                <a:srgbClr val="003366"/>
              </a:solidFill>
            </a:endParaRPr>
          </a:p>
          <a:p>
            <a:pPr marL="0" indent="0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Reichen Sie Ihre Karte gerne für ein Feedback ein!</a:t>
            </a:r>
          </a:p>
        </p:txBody>
      </p:sp>
    </p:spTree>
    <p:extLst>
      <p:ext uri="{BB962C8B-B14F-4D97-AF65-F5344CB8AC3E}">
        <p14:creationId xmlns:p14="http://schemas.microsoft.com/office/powerpoint/2010/main" val="108451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graphicFrame>
        <p:nvGraphicFramePr>
          <p:cNvPr id="7" name="Group 378">
            <a:extLst>
              <a:ext uri="{FF2B5EF4-FFF2-40B4-BE49-F238E27FC236}">
                <a16:creationId xmlns:a16="http://schemas.microsoft.com/office/drawing/2014/main" id="{B5C9B6CC-D81B-4AD4-846C-E53D760A1A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608030"/>
              </p:ext>
            </p:extLst>
          </p:nvPr>
        </p:nvGraphicFramePr>
        <p:xfrm>
          <a:off x="318294" y="835534"/>
          <a:ext cx="7988219" cy="4533900"/>
        </p:xfrm>
        <a:graphic>
          <a:graphicData uri="http://schemas.openxmlformats.org/drawingml/2006/table">
            <a:tbl>
              <a:tblPr/>
              <a:tblGrid>
                <a:gridCol w="1875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12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Datum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Thema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8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(1)	Einführung, Kursübersicht, Organisation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(2)    Datenmanagement und Rasterdaten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(3)    Vektordaten und Visualisierung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24.5.2023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(4)    Schummerung und Höhenlinien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29.6.2023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(5)    Projektionen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highlight>
                            <a:srgbClr val="FFFF00"/>
                          </a:highlight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357188" marR="0" lvl="0" indent="-35718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highlight>
                            <a:srgbClr val="FFFF00"/>
                          </a:highlight>
                          <a:latin typeface="Arial" charset="0"/>
                        </a:rPr>
                        <a:t>(6)    Drucklayout, Übersichtskarten, Linguistische (thematische) Karten, CSV-Format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06.07.2023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115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3366"/>
                          </a:solidFill>
                          <a:effectLst/>
                          <a:latin typeface="Arial" charset="0"/>
                        </a:rPr>
                        <a:t>(7)    Digitalisierung und Kartierung, Arbeiten mit der Attributtabelle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1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0" i="0" u="none" strike="noStrike" cap="none" normalizeH="0" baseline="0" dirty="0">
                        <a:ln>
                          <a:noFill/>
                        </a:ln>
                        <a:solidFill>
                          <a:srgbClr val="003366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54013" marR="0" lvl="0" indent="-354013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4013" marR="0" lvl="0" indent="-354013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115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60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Druck Layout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1" name="Text Box 4">
            <a:extLst>
              <a:ext uri="{FF2B5EF4-FFF2-40B4-BE49-F238E27FC236}">
                <a16:creationId xmlns:a16="http://schemas.microsoft.com/office/drawing/2014/main" id="{D705D97F-87BD-4971-AD98-23B4A6E62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57907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Standard Formate (DIN)</a:t>
            </a:r>
          </a:p>
        </p:txBody>
      </p:sp>
      <p:sp>
        <p:nvSpPr>
          <p:cNvPr id="12" name="Text Box 6">
            <a:extLst>
              <a:ext uri="{FF2B5EF4-FFF2-40B4-BE49-F238E27FC236}">
                <a16:creationId xmlns:a16="http://schemas.microsoft.com/office/drawing/2014/main" id="{D5C0FE1C-0C12-4341-8D20-82593B861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188702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Hoch und Querformat (je nach Ausdehnung des abzubildenden Gebietes)</a:t>
            </a: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5" y="125551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Seite formatieren</a:t>
            </a: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C9481727-3730-44F1-80EC-5849DC73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269354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Mehrere Karten / Seiten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4" y="306287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„Lock </a:t>
            </a:r>
            <a:r>
              <a:rPr lang="de-DE" dirty="0" err="1">
                <a:solidFill>
                  <a:srgbClr val="003366"/>
                </a:solidFill>
              </a:rPr>
              <a:t>Layers</a:t>
            </a:r>
            <a:r>
              <a:rPr lang="de-DE" dirty="0">
                <a:solidFill>
                  <a:srgbClr val="003366"/>
                </a:solidFill>
              </a:rPr>
              <a:t>“ speichert die </a:t>
            </a:r>
            <a:r>
              <a:rPr lang="de-DE" b="1" dirty="0">
                <a:solidFill>
                  <a:srgbClr val="003366"/>
                </a:solidFill>
              </a:rPr>
              <a:t>aktuellen</a:t>
            </a:r>
            <a:r>
              <a:rPr lang="de-DE" dirty="0">
                <a:solidFill>
                  <a:srgbClr val="003366"/>
                </a:solidFill>
              </a:rPr>
              <a:t> Layer und Designs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FE96967-B08D-4F81-90EE-8E56F34518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3" y="341319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Als Image exportieren, erzeugt ein Image für jede Seite im Print Layout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Text Box 6">
            <a:extLst>
              <a:ext uri="{FF2B5EF4-FFF2-40B4-BE49-F238E27FC236}">
                <a16:creationId xmlns:a16="http://schemas.microsoft.com/office/drawing/2014/main" id="{2193E0AC-873B-4EF9-BD07-990FB77BC4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2" y="217825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„Custom“ für eigene Definition von Länge und Breite des Kartenblattes</a:t>
            </a:r>
          </a:p>
        </p:txBody>
      </p:sp>
    </p:spTree>
    <p:extLst>
      <p:ext uri="{BB962C8B-B14F-4D97-AF65-F5344CB8AC3E}">
        <p14:creationId xmlns:p14="http://schemas.microsoft.com/office/powerpoint/2010/main" val="8476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8" grpId="0"/>
      <p:bldP spid="29" grpId="0"/>
      <p:bldP spid="30" grpId="0"/>
      <p:bldP spid="13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5B66A4-8489-4E4B-95D3-F663EBD95F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881747"/>
            <a:ext cx="8430458" cy="509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433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- Druck Layout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8" name="Text Box 4">
            <a:extLst>
              <a:ext uri="{FF2B5EF4-FFF2-40B4-BE49-F238E27FC236}">
                <a16:creationId xmlns:a16="http://schemas.microsoft.com/office/drawing/2014/main" id="{DBD0B1E2-A820-4322-9E36-3252F3D216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59179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Erstellen Sie 3 Kartenblätter (Seiten)</a:t>
            </a: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C9481727-3730-44F1-80EC-5849DC73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6" y="3360085"/>
            <a:ext cx="850741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Ändern Sie für jedes Kartenblatt das Design der Layer und verändern Sie den Kartenausschnitt. Wechseln Sie dazu in </a:t>
            </a:r>
            <a:r>
              <a:rPr lang="de-DE" b="1" dirty="0" err="1">
                <a:solidFill>
                  <a:srgbClr val="003366"/>
                </a:solidFill>
              </a:rPr>
              <a:t>Qgis</a:t>
            </a:r>
            <a:r>
              <a:rPr lang="de-DE" b="1" dirty="0">
                <a:solidFill>
                  <a:srgbClr val="003366"/>
                </a:solidFill>
              </a:rPr>
              <a:t> und ändern dort das Design und Wechsel Sie dann zurück ins „Print Layout“ und aktualisieren Sie die Darstellung. Verwenden Sie „Lock </a:t>
            </a:r>
            <a:r>
              <a:rPr lang="de-DE" b="1" dirty="0" err="1">
                <a:solidFill>
                  <a:srgbClr val="003366"/>
                </a:solidFill>
              </a:rPr>
              <a:t>Layers</a:t>
            </a:r>
            <a:r>
              <a:rPr lang="de-DE" b="1" dirty="0">
                <a:solidFill>
                  <a:srgbClr val="003366"/>
                </a:solidFill>
              </a:rPr>
              <a:t>“ zum speichern der aktuellen Darstellung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1" y="4848338"/>
            <a:ext cx="8507413" cy="1089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A3 – Ausschnitt Deutsches Reich</a:t>
            </a:r>
          </a:p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A4 – Ausschnitt heutiges Deutschland, Orte kategorisiert nach Einwohnern</a:t>
            </a:r>
          </a:p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A5 – Europa, kategorisiert nach „</a:t>
            </a:r>
            <a:r>
              <a:rPr lang="de-DE" dirty="0" err="1">
                <a:solidFill>
                  <a:srgbClr val="003366"/>
                </a:solidFill>
              </a:rPr>
              <a:t>pop_max</a:t>
            </a:r>
            <a:r>
              <a:rPr lang="de-DE" dirty="0">
                <a:solidFill>
                  <a:srgbClr val="003366"/>
                </a:solidFill>
              </a:rPr>
              <a:t>“ bei „</a:t>
            </a:r>
            <a:r>
              <a:rPr lang="de-DE" dirty="0" err="1">
                <a:solidFill>
                  <a:srgbClr val="003366"/>
                </a:solidFill>
              </a:rPr>
              <a:t>countrys</a:t>
            </a:r>
            <a:r>
              <a:rPr lang="de-DE" dirty="0">
                <a:solidFill>
                  <a:srgbClr val="003366"/>
                </a:solidFill>
              </a:rPr>
              <a:t>“</a:t>
            </a: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EFE96967-B08D-4F81-90EE-8E56F34518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82" y="595844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Exportieren Sie die 3 Karten als Image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Text Box 4">
            <a:extLst>
              <a:ext uri="{FF2B5EF4-FFF2-40B4-BE49-F238E27FC236}">
                <a16:creationId xmlns:a16="http://schemas.microsoft.com/office/drawing/2014/main" id="{1985F4D2-5506-4ECE-A00D-497D49E704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92017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1x A3 Quer, 1x A4 Längs und 1x A5 Quer</a:t>
            </a:r>
          </a:p>
        </p:txBody>
      </p:sp>
      <p:sp>
        <p:nvSpPr>
          <p:cNvPr id="20" name="Text Box 4">
            <a:extLst>
              <a:ext uri="{FF2B5EF4-FFF2-40B4-BE49-F238E27FC236}">
                <a16:creationId xmlns:a16="http://schemas.microsoft.com/office/drawing/2014/main" id="{33B731E7-8688-4CD1-8148-41A12656B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12560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Laden Sie die </a:t>
            </a:r>
            <a:r>
              <a:rPr lang="de-DE" b="1" dirty="0" err="1">
                <a:solidFill>
                  <a:srgbClr val="003366"/>
                </a:solidFill>
              </a:rPr>
              <a:t>Vectordaten</a:t>
            </a:r>
            <a:r>
              <a:rPr lang="de-DE" b="1" dirty="0">
                <a:solidFill>
                  <a:srgbClr val="003366"/>
                </a:solidFill>
              </a:rPr>
              <a:t> „Session_06“ in ein neuen </a:t>
            </a:r>
            <a:r>
              <a:rPr lang="de-DE" b="1" dirty="0" err="1">
                <a:solidFill>
                  <a:srgbClr val="003366"/>
                </a:solidFill>
              </a:rPr>
              <a:t>Qgis</a:t>
            </a:r>
            <a:r>
              <a:rPr lang="de-DE" b="1" dirty="0">
                <a:solidFill>
                  <a:srgbClr val="003366"/>
                </a:solidFill>
              </a:rPr>
              <a:t> Projekt</a:t>
            </a:r>
          </a:p>
        </p:txBody>
      </p:sp>
      <p:sp>
        <p:nvSpPr>
          <p:cNvPr id="22" name="Text Box 4">
            <a:extLst>
              <a:ext uri="{FF2B5EF4-FFF2-40B4-BE49-F238E27FC236}">
                <a16:creationId xmlns:a16="http://schemas.microsoft.com/office/drawing/2014/main" id="{F19A32FF-6FB7-4BCE-85B8-4B3B6BCD88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9" y="146456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1x A3 Quer, 1x A4 Längs und 1x A5 Quer</a:t>
            </a:r>
          </a:p>
        </p:txBody>
      </p:sp>
      <p:sp>
        <p:nvSpPr>
          <p:cNvPr id="23" name="Text Box 4">
            <a:extLst>
              <a:ext uri="{FF2B5EF4-FFF2-40B4-BE49-F238E27FC236}">
                <a16:creationId xmlns:a16="http://schemas.microsoft.com/office/drawing/2014/main" id="{8461150F-2169-49DA-A78A-768BA39A87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8" y="186753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Visualisieren Sie die </a:t>
            </a:r>
            <a:r>
              <a:rPr lang="de-DE" b="1" dirty="0" err="1">
                <a:solidFill>
                  <a:srgbClr val="003366"/>
                </a:solidFill>
              </a:rPr>
              <a:t>Vectordaten</a:t>
            </a:r>
            <a:endParaRPr lang="de-DE" b="1" dirty="0">
              <a:solidFill>
                <a:srgbClr val="003366"/>
              </a:solidFill>
            </a:endParaRPr>
          </a:p>
        </p:txBody>
      </p:sp>
      <p:sp>
        <p:nvSpPr>
          <p:cNvPr id="24" name="Text Box 4">
            <a:extLst>
              <a:ext uri="{FF2B5EF4-FFF2-40B4-BE49-F238E27FC236}">
                <a16:creationId xmlns:a16="http://schemas.microsoft.com/office/drawing/2014/main" id="{02E1806D-FBBD-41D9-B7CE-C6BAC4984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7" y="226550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Wechsel Sie zum „Print Layout“</a:t>
            </a:r>
          </a:p>
        </p:txBody>
      </p:sp>
    </p:spTree>
    <p:extLst>
      <p:ext uri="{BB962C8B-B14F-4D97-AF65-F5344CB8AC3E}">
        <p14:creationId xmlns:p14="http://schemas.microsoft.com/office/powerpoint/2010/main" val="2940259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9" grpId="0"/>
      <p:bldP spid="30" grpId="0"/>
      <p:bldP spid="13" grpId="0"/>
      <p:bldP spid="19" grpId="0"/>
      <p:bldP spid="20" grpId="0"/>
      <p:bldP spid="22" grpId="0"/>
      <p:bldP spid="23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Optionale vertiefende Übung - Druck Layout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DED29D0E-0A9D-4DAE-BAB9-9E1FFEF060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43659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Optional – Weltkarte 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19253FF9-F2E5-47EE-8208-9BA2A66E4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760148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Verwenden Sie „ne_10m_admin_0_countries.shp“ (WGS84)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6E286AA7-CF89-46E4-B15F-162E7AD0B4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033398"/>
            <a:ext cx="8507413" cy="72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Passen Sie das Kartenblatt („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costum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“) so an, dass die Welt ohne Rand</a:t>
            </a:r>
          </a:p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auf dem Kartenblatt dargestellt wird.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EFE39668-2CD7-4F36-8E1B-9C918BA24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99030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Erstellen Sie ein Image</a:t>
            </a:r>
          </a:p>
        </p:txBody>
      </p:sp>
    </p:spTree>
    <p:extLst>
      <p:ext uri="{BB962C8B-B14F-4D97-AF65-F5344CB8AC3E}">
        <p14:creationId xmlns:p14="http://schemas.microsoft.com/office/powerpoint/2010/main" val="3070622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Overview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Map</a:t>
            </a:r>
            <a:endParaRPr lang="de-DE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0A6D-26F3-4F66-BED2-644ECB0E5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762" y="1375747"/>
            <a:ext cx="6569849" cy="464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33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 err="1">
                <a:solidFill>
                  <a:srgbClr val="C00000"/>
                </a:solidFill>
              </a:rPr>
              <a:t>Overview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Map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14" name="Text Box 6">
            <a:extLst>
              <a:ext uri="{FF2B5EF4-FFF2-40B4-BE49-F238E27FC236}">
                <a16:creationId xmlns:a16="http://schemas.microsoft.com/office/drawing/2014/main" id="{CB334DDC-BBE1-4F4E-B40E-0DC392A5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71573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chemeClr val="accent6">
                    <a:lumMod val="75000"/>
                  </a:schemeClr>
                </a:solidFill>
              </a:rPr>
              <a:t>Übersichtskarte / Teilkarte</a:t>
            </a:r>
          </a:p>
        </p:txBody>
      </p:sp>
      <p:sp>
        <p:nvSpPr>
          <p:cNvPr id="15" name="Text Box 6">
            <a:extLst>
              <a:ext uri="{FF2B5EF4-FFF2-40B4-BE49-F238E27FC236}">
                <a16:creationId xmlns:a16="http://schemas.microsoft.com/office/drawing/2014/main" id="{4E18A0F0-0358-4292-A361-A3E1B29BE9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227519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Mehrere Karten („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add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“) auf einem Kartenblatt</a:t>
            </a:r>
          </a:p>
        </p:txBody>
      </p:sp>
      <p:sp>
        <p:nvSpPr>
          <p:cNvPr id="16" name="Text Box 6">
            <a:extLst>
              <a:ext uri="{FF2B5EF4-FFF2-40B4-BE49-F238E27FC236}">
                <a16:creationId xmlns:a16="http://schemas.microsoft.com/office/drawing/2014/main" id="{E92A1DB0-4967-435F-A18C-C4B184D9E2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596851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Mit „</a:t>
            </a:r>
            <a:r>
              <a:rPr lang="de-DE" dirty="0" err="1">
                <a:solidFill>
                  <a:schemeClr val="accent6">
                    <a:lumMod val="75000"/>
                  </a:schemeClr>
                </a:solidFill>
              </a:rPr>
              <a:t>Overview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“ kann die Ausdehnung auf einer anderen Karte dargestellt werden</a:t>
            </a:r>
          </a:p>
        </p:txBody>
      </p:sp>
      <p:sp>
        <p:nvSpPr>
          <p:cNvPr id="17" name="Text Box 6">
            <a:extLst>
              <a:ext uri="{FF2B5EF4-FFF2-40B4-BE49-F238E27FC236}">
                <a16:creationId xmlns:a16="http://schemas.microsoft.com/office/drawing/2014/main" id="{7D7799A6-4531-4925-B162-C0293170AD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984380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Maßstab muss sich auf die Karte beziehen!</a:t>
            </a:r>
          </a:p>
        </p:txBody>
      </p:sp>
      <p:sp>
        <p:nvSpPr>
          <p:cNvPr id="19" name="Text Box 6">
            <a:extLst>
              <a:ext uri="{FF2B5EF4-FFF2-40B4-BE49-F238E27FC236}">
                <a16:creationId xmlns:a16="http://schemas.microsoft.com/office/drawing/2014/main" id="{064942CE-6B9C-497F-8601-36FE7A613D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69" y="3335515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Achtung! Der Maßstab benötigt eine planare Projektion (WGS84 ungeeignet)</a:t>
            </a:r>
          </a:p>
        </p:txBody>
      </p:sp>
    </p:spTree>
    <p:extLst>
      <p:ext uri="{BB962C8B-B14F-4D97-AF65-F5344CB8AC3E}">
        <p14:creationId xmlns:p14="http://schemas.microsoft.com/office/powerpoint/2010/main" val="2223249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80607996-61FC-4597-BC2C-4862B451E37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44452"/>
            <a:ext cx="8229600" cy="504825"/>
          </a:xfrm>
          <a:prstGeom prst="rect">
            <a:avLst/>
          </a:prstGeom>
        </p:spPr>
        <p:txBody>
          <a:bodyPr anchor="ctr" anchorCtr="0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003366"/>
                </a:solidFill>
                <a:latin typeface="Arial" charset="0"/>
              </a:defRPr>
            </a:lvl9pPr>
          </a:lstStyle>
          <a:p>
            <a:r>
              <a:rPr lang="de-DE" sz="2000" dirty="0"/>
              <a:t>Computerkartographie – </a:t>
            </a:r>
            <a:r>
              <a:rPr lang="de-DE" sz="2000" b="1" dirty="0"/>
              <a:t>(6) Thematische Karten</a:t>
            </a:r>
          </a:p>
        </p:txBody>
      </p:sp>
      <p:sp>
        <p:nvSpPr>
          <p:cNvPr id="6" name="Line 221">
            <a:extLst>
              <a:ext uri="{FF2B5EF4-FFF2-40B4-BE49-F238E27FC236}">
                <a16:creationId xmlns:a16="http://schemas.microsoft.com/office/drawing/2014/main" id="{C26AB196-2BD5-43E7-BE9F-36C7AC05D05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2" y="530225"/>
            <a:ext cx="8507413" cy="0"/>
          </a:xfrm>
          <a:prstGeom prst="line">
            <a:avLst/>
          </a:prstGeom>
          <a:noFill/>
          <a:ln w="9525">
            <a:solidFill>
              <a:srgbClr val="00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4" name="Text Box 3">
            <a:extLst>
              <a:ext uri="{FF2B5EF4-FFF2-40B4-BE49-F238E27FC236}">
                <a16:creationId xmlns:a16="http://schemas.microsoft.com/office/drawing/2014/main" id="{A47DEC43-7FDC-47E4-9508-2A4F70E5B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2" y="730252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63538" indent="-187325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indent="-1588">
              <a:spcAft>
                <a:spcPct val="30000"/>
              </a:spcAft>
            </a:pPr>
            <a:r>
              <a:rPr lang="de-DE" b="1" dirty="0">
                <a:solidFill>
                  <a:srgbClr val="C00000"/>
                </a:solidFill>
              </a:rPr>
              <a:t>Übung - </a:t>
            </a:r>
            <a:r>
              <a:rPr lang="de-DE" b="1" dirty="0" err="1">
                <a:solidFill>
                  <a:srgbClr val="C00000"/>
                </a:solidFill>
              </a:rPr>
              <a:t>Overview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Map</a:t>
            </a:r>
            <a:endParaRPr lang="de-DE" dirty="0">
              <a:solidFill>
                <a:srgbClr val="C00000"/>
              </a:solidFill>
            </a:endParaRP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C9481727-3730-44F1-80EC-5849DC7355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09910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Sie eine einfache Karte für Deutschland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" name="Text Box 6">
            <a:extLst>
              <a:ext uri="{FF2B5EF4-FFF2-40B4-BE49-F238E27FC236}">
                <a16:creationId xmlns:a16="http://schemas.microsoft.com/office/drawing/2014/main" id="{32687355-B7B4-48D4-A40A-DF293C571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438583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visualisieren Sie die Polygone </a:t>
            </a:r>
            <a:r>
              <a:rPr lang="de-DE" dirty="0" err="1">
                <a:solidFill>
                  <a:srgbClr val="003366"/>
                </a:solidFill>
              </a:rPr>
              <a:t>zB</a:t>
            </a:r>
            <a:r>
              <a:rPr lang="de-DE" dirty="0">
                <a:solidFill>
                  <a:srgbClr val="003366"/>
                </a:solidFill>
              </a:rPr>
              <a:t> Kategorisiert nach Name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Text Box 4">
            <a:extLst>
              <a:ext uri="{FF2B5EF4-FFF2-40B4-BE49-F238E27FC236}">
                <a16:creationId xmlns:a16="http://schemas.microsoft.com/office/drawing/2014/main" id="{4FE300FC-2B69-4896-BF8C-4F454B3943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1" y="1347364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Laden Sie die „</a:t>
            </a:r>
            <a:r>
              <a:rPr lang="de-DE" b="1" dirty="0" err="1">
                <a:solidFill>
                  <a:srgbClr val="003366"/>
                </a:solidFill>
              </a:rPr>
              <a:t>Countrys</a:t>
            </a:r>
            <a:r>
              <a:rPr lang="de-DE" b="1" dirty="0">
                <a:solidFill>
                  <a:srgbClr val="003366"/>
                </a:solidFill>
              </a:rPr>
              <a:t>“ aus „Session_06“ in ein neuen </a:t>
            </a:r>
            <a:r>
              <a:rPr lang="de-DE" b="1" dirty="0" err="1">
                <a:solidFill>
                  <a:srgbClr val="003366"/>
                </a:solidFill>
              </a:rPr>
              <a:t>Qgis</a:t>
            </a:r>
            <a:r>
              <a:rPr lang="de-DE" b="1" dirty="0">
                <a:solidFill>
                  <a:srgbClr val="003366"/>
                </a:solidFill>
              </a:rPr>
              <a:t> Projekt</a:t>
            </a:r>
          </a:p>
        </p:txBody>
      </p:sp>
      <p:sp>
        <p:nvSpPr>
          <p:cNvPr id="22" name="Text Box 6">
            <a:extLst>
              <a:ext uri="{FF2B5EF4-FFF2-40B4-BE49-F238E27FC236}">
                <a16:creationId xmlns:a16="http://schemas.microsoft.com/office/drawing/2014/main" id="{8480ED72-458C-4148-89CD-E79AF82F6E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2864357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b="1" dirty="0">
                <a:solidFill>
                  <a:srgbClr val="003366"/>
                </a:solidFill>
              </a:rPr>
              <a:t>Erstellen Sie  eine Übersichtskarte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Text Box 6">
            <a:extLst>
              <a:ext uri="{FF2B5EF4-FFF2-40B4-BE49-F238E27FC236}">
                <a16:creationId xmlns:a16="http://schemas.microsoft.com/office/drawing/2014/main" id="{E9E8BC25-B92D-483D-9F91-1B9C82A192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3203836"/>
            <a:ext cx="850741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Verwenden Sie für diese Übersichtskarte die Ausdehnung von Europa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 Box 6">
            <a:extLst>
              <a:ext uri="{FF2B5EF4-FFF2-40B4-BE49-F238E27FC236}">
                <a16:creationId xmlns:a16="http://schemas.microsoft.com/office/drawing/2014/main" id="{B17E3D09-A2BC-4DD5-9AD1-06CAD0AD3C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70" y="3564779"/>
            <a:ext cx="850741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77800" indent="-1588">
              <a:defRPr>
                <a:solidFill>
                  <a:schemeClr val="tx1"/>
                </a:solidFill>
                <a:latin typeface="Arial" charset="0"/>
              </a:defRPr>
            </a:lvl1pPr>
            <a:lvl2pPr marL="1062038" indent="-342900">
              <a:defRPr>
                <a:solidFill>
                  <a:schemeClr val="tx1"/>
                </a:solidFill>
                <a:latin typeface="Arial" charset="0"/>
              </a:defRPr>
            </a:lvl2pPr>
            <a:lvl3pPr marL="1584325" indent="-342900">
              <a:defRPr>
                <a:solidFill>
                  <a:schemeClr val="tx1"/>
                </a:solidFill>
                <a:latin typeface="Arial" charset="0"/>
              </a:defRPr>
            </a:lvl3pPr>
            <a:lvl4pPr marL="2106613" indent="-342900">
              <a:defRPr>
                <a:solidFill>
                  <a:schemeClr val="tx1"/>
                </a:solidFill>
                <a:latin typeface="Arial" charset="0"/>
              </a:defRPr>
            </a:lvl4pPr>
            <a:lvl5pPr marL="2628900" indent="-342900">
              <a:defRPr>
                <a:solidFill>
                  <a:schemeClr val="tx1"/>
                </a:solidFill>
                <a:latin typeface="Arial" charset="0"/>
              </a:defRPr>
            </a:lvl5pPr>
            <a:lvl6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44577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1588" algn="just">
              <a:spcAft>
                <a:spcPct val="30000"/>
              </a:spcAft>
            </a:pPr>
            <a:r>
              <a:rPr lang="de-DE" dirty="0">
                <a:solidFill>
                  <a:srgbClr val="003366"/>
                </a:solidFill>
              </a:rPr>
              <a:t>Verwenden Sie „</a:t>
            </a:r>
            <a:r>
              <a:rPr lang="de-DE" dirty="0" err="1">
                <a:solidFill>
                  <a:srgbClr val="003366"/>
                </a:solidFill>
              </a:rPr>
              <a:t>Overview</a:t>
            </a:r>
            <a:r>
              <a:rPr lang="de-DE" dirty="0">
                <a:solidFill>
                  <a:srgbClr val="003366"/>
                </a:solidFill>
              </a:rPr>
              <a:t>“ und zeigen Sie auf der Übersichtskarte die Ausdehnung der Hauptkarte von Deutschland</a:t>
            </a: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0949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20" grpId="0"/>
      <p:bldP spid="22" grpId="0"/>
      <p:bldP spid="23" grpId="0"/>
      <p:bldP spid="24" grpId="0"/>
    </p:bldLst>
  </p:timing>
</p:sld>
</file>

<file path=ppt/theme/theme1.xml><?xml version="1.0" encoding="utf-8"?>
<a:theme xmlns:a="http://schemas.openxmlformats.org/drawingml/2006/main" name="09_germanistik">
  <a:themeElements>
    <a:clrScheme name="00_uniohneleu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00_uniohneleu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00_uniohneleu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0_uniohneleu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0_uniohneleu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FB09_Präsentationsvorlage_4-3-Format</Template>
  <TotalTime>0</TotalTime>
  <Words>841</Words>
  <Application>Microsoft Office PowerPoint</Application>
  <PresentationFormat>On-screen Show (4:3)</PresentationFormat>
  <Paragraphs>115</Paragraphs>
  <Slides>16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09_germanistik</vt:lpstr>
      <vt:lpstr>Image</vt:lpstr>
      <vt:lpstr>Einführung in die Computerkartographie SS 2023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Einführung in Qgis Workshop 2022</dc:title>
  <dc:creator>Geomaster</dc:creator>
  <cp:lastModifiedBy>Geomaster</cp:lastModifiedBy>
  <cp:revision>88</cp:revision>
  <dcterms:created xsi:type="dcterms:W3CDTF">2022-02-21T14:57:57Z</dcterms:created>
  <dcterms:modified xsi:type="dcterms:W3CDTF">2023-07-05T11:07:48Z</dcterms:modified>
</cp:coreProperties>
</file>

<file path=docProps/thumbnail.jpeg>
</file>